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7"/>
  </p:notesMasterIdLst>
  <p:handoutMasterIdLst>
    <p:handoutMasterId r:id="rId18"/>
  </p:handoutMasterIdLst>
  <p:sldIdLst>
    <p:sldId id="269" r:id="rId2"/>
    <p:sldId id="271" r:id="rId3"/>
    <p:sldId id="270" r:id="rId4"/>
    <p:sldId id="272" r:id="rId5"/>
    <p:sldId id="273" r:id="rId6"/>
    <p:sldId id="274" r:id="rId7"/>
    <p:sldId id="279" r:id="rId8"/>
    <p:sldId id="277" r:id="rId9"/>
    <p:sldId id="280" r:id="rId10"/>
    <p:sldId id="275" r:id="rId11"/>
    <p:sldId id="281" r:id="rId12"/>
    <p:sldId id="276" r:id="rId13"/>
    <p:sldId id="282" r:id="rId14"/>
    <p:sldId id="278" r:id="rId15"/>
    <p:sldId id="28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30" autoAdjust="0"/>
  </p:normalViewPr>
  <p:slideViewPr>
    <p:cSldViewPr snapToGrid="0" showGuides="1">
      <p:cViewPr varScale="1">
        <p:scale>
          <a:sx n="69" d="100"/>
          <a:sy n="69" d="100"/>
        </p:scale>
        <p:origin x="564" y="44"/>
      </p:cViewPr>
      <p:guideLst>
        <p:guide orient="horz" pos="936"/>
        <p:guide orient="horz" pos="391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da-DK" smtClean="0"/>
              <a:t>11-01-2022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da-DK" smtClean="0"/>
              <a:t>11-01-2022</a:t>
            </a:fld>
            <a:endParaRPr lang="da-DK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dirty="0"/>
              <a:t>Click to edit Master text styles</a:t>
            </a:r>
          </a:p>
          <a:p>
            <a:pPr lvl="1"/>
            <a:r>
              <a:rPr lang="da-DK" dirty="0"/>
              <a:t>Second level</a:t>
            </a:r>
          </a:p>
          <a:p>
            <a:pPr lvl="2"/>
            <a:r>
              <a:rPr lang="da-DK" dirty="0"/>
              <a:t>Third level</a:t>
            </a:r>
          </a:p>
          <a:p>
            <a:pPr lvl="3"/>
            <a:r>
              <a:rPr lang="da-DK" dirty="0"/>
              <a:t>Fourth level</a:t>
            </a:r>
          </a:p>
          <a:p>
            <a:pPr lvl="4"/>
            <a:r>
              <a:rPr lang="da-DK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379780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10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34733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50096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16776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83279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639473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09143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17367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86522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92745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86525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19333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7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55245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8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306216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9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60748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s://designguide.ku.dk/skabeloner/powerpoint/praesentationer/" TargetMode="External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11-01-2022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11-01-2022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11-01-2022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  <a:t/>
            </a:r>
            <a:b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11-01-2022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11-01-2022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11-01-2022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11-01-2022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11-01-2022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11-01-2022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11-01-2022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11-01-2022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11-01-2022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11-01-2022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675755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 dirty="0">
                <a:solidFill>
                  <a:schemeClr val="tx1"/>
                </a:solidFill>
              </a:rPr>
              <a:t>Brugerguide</a:t>
            </a:r>
            <a:r>
              <a:rPr lang="da-DK" baseline="0" dirty="0">
                <a:solidFill>
                  <a:schemeClr val="tx1"/>
                </a:solidFill>
              </a:rPr>
              <a:t> </a:t>
            </a:r>
            <a:r>
              <a:rPr lang="da-DK" sz="1800" baseline="0" dirty="0">
                <a:solidFill>
                  <a:schemeClr val="tx1"/>
                </a:solidFill>
              </a:rPr>
              <a:t>– </a:t>
            </a:r>
            <a:r>
              <a:rPr lang="da-DK" sz="1800" dirty="0">
                <a:solidFill>
                  <a:schemeClr val="tx1"/>
                </a:solidFill>
              </a:rPr>
              <a:t>Slet, før du færdiggør din</a:t>
            </a:r>
            <a:r>
              <a:rPr lang="da-DK" sz="1800" baseline="0" dirty="0">
                <a:solidFill>
                  <a:schemeClr val="tx1"/>
                </a:solidFill>
              </a:rPr>
              <a:t> </a:t>
            </a:r>
            <a:r>
              <a:rPr lang="da-DK" sz="180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576655" y="4237555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587375" y="5678667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940574"/>
            <a:ext cx="395416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587038" y="2582327"/>
            <a:ext cx="1624241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576655" y="3571524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88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/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564067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231619" y="1844048"/>
            <a:ext cx="23536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404080" y="1900198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416414" y="2138150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11-01-2022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11-01-2022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11-01-2022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11-01-2022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11-01-2022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11-01-2022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8" y="96467"/>
            <a:ext cx="2346641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11-01-2022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27" y="1512165"/>
            <a:ext cx="10503638" cy="51564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60088" y="304800"/>
            <a:ext cx="61911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 smtClean="0"/>
              <a:t>Type 2 Diabetes incidence rates (CDC)</a:t>
            </a:r>
          </a:p>
          <a:p>
            <a:pPr algn="ctr"/>
            <a:r>
              <a:rPr lang="en-GB" sz="2800" dirty="0" smtClean="0">
                <a:solidFill>
                  <a:srgbClr val="FF0000"/>
                </a:solidFill>
              </a:rPr>
              <a:t>Metric: rate per 1000 individuals</a:t>
            </a:r>
          </a:p>
        </p:txBody>
      </p:sp>
    </p:spTree>
    <p:extLst>
      <p:ext uri="{BB962C8B-B14F-4D97-AF65-F5344CB8AC3E}">
        <p14:creationId xmlns:p14="http://schemas.microsoft.com/office/powerpoint/2010/main" val="3267459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81010" y="304800"/>
            <a:ext cx="949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ARIC</a:t>
            </a:r>
            <a:endParaRPr lang="en-GB" sz="2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59" y="828020"/>
            <a:ext cx="108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0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81010" y="304800"/>
            <a:ext cx="949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ARIC</a:t>
            </a:r>
            <a:endParaRPr lang="en-GB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59" y="828020"/>
            <a:ext cx="108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9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96051" y="304800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DESIR</a:t>
            </a:r>
            <a:endParaRPr lang="en-GB" sz="2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59" y="828020"/>
            <a:ext cx="108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96051" y="304800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DESIR</a:t>
            </a:r>
            <a:endParaRPr lang="en-GB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59" y="828020"/>
            <a:ext cx="108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5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44755" y="304800"/>
            <a:ext cx="1221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EGATS</a:t>
            </a:r>
            <a:endParaRPr lang="en-GB" sz="2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59" y="828020"/>
            <a:ext cx="108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32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44755" y="304800"/>
            <a:ext cx="1221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EGATS</a:t>
            </a:r>
            <a:endParaRPr lang="en-GB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59" y="828020"/>
            <a:ext cx="108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30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26883" y="304800"/>
            <a:ext cx="100575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 smtClean="0"/>
              <a:t>Outputs: (weighted) average predicted probabilities (NHANES)</a:t>
            </a:r>
          </a:p>
          <a:p>
            <a:pPr algn="ctr"/>
            <a:r>
              <a:rPr lang="en-GB" sz="2800" dirty="0" smtClean="0">
                <a:solidFill>
                  <a:srgbClr val="FF0000"/>
                </a:solidFill>
              </a:rPr>
              <a:t>Metric: % population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4123" y="2138218"/>
            <a:ext cx="2568332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FRAMINGHAM</a:t>
            </a:r>
          </a:p>
          <a:p>
            <a:endParaRPr lang="en-GB" sz="2800" dirty="0" smtClean="0"/>
          </a:p>
          <a:p>
            <a:r>
              <a:rPr lang="en-GB" sz="2800" dirty="0"/>
              <a:t>SAN ANTONIO</a:t>
            </a:r>
          </a:p>
          <a:p>
            <a:endParaRPr lang="en-GB" sz="2800" dirty="0" smtClean="0"/>
          </a:p>
          <a:p>
            <a:r>
              <a:rPr lang="en-GB" sz="2800" dirty="0"/>
              <a:t>DESIR</a:t>
            </a:r>
          </a:p>
          <a:p>
            <a:endParaRPr lang="en-GB" sz="2800" dirty="0" smtClean="0"/>
          </a:p>
          <a:p>
            <a:r>
              <a:rPr lang="en-GB" sz="2800" dirty="0" smtClean="0"/>
              <a:t>ARIC</a:t>
            </a:r>
          </a:p>
          <a:p>
            <a:endParaRPr lang="en-GB" sz="2800" dirty="0"/>
          </a:p>
          <a:p>
            <a:r>
              <a:rPr lang="en-GB" sz="2800" dirty="0" smtClean="0"/>
              <a:t>EGATS</a:t>
            </a:r>
          </a:p>
          <a:p>
            <a:endParaRPr lang="en-GB" sz="2800" dirty="0"/>
          </a:p>
          <a:p>
            <a:endParaRPr lang="en-GB" sz="2800" dirty="0"/>
          </a:p>
        </p:txBody>
      </p:sp>
      <p:sp>
        <p:nvSpPr>
          <p:cNvPr id="7" name="Right Brace 6"/>
          <p:cNvSpPr/>
          <p:nvPr/>
        </p:nvSpPr>
        <p:spPr>
          <a:xfrm>
            <a:off x="3479515" y="2138218"/>
            <a:ext cx="501527" cy="3800764"/>
          </a:xfrm>
          <a:prstGeom prst="rightBrace">
            <a:avLst>
              <a:gd name="adj1" fmla="val 188375"/>
              <a:gd name="adj2" fmla="val 47544"/>
            </a:avLst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4738924" y="3130659"/>
            <a:ext cx="67695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For each sub-cohort (survey year),</a:t>
            </a:r>
            <a:br>
              <a:rPr lang="en-GB" sz="2800" dirty="0" smtClean="0"/>
            </a:br>
            <a:r>
              <a:rPr lang="en-GB" sz="2800" dirty="0" smtClean="0"/>
              <a:t>we obtain average predicted probabilities</a:t>
            </a:r>
            <a:br>
              <a:rPr lang="en-GB" sz="2800" dirty="0" smtClean="0"/>
            </a:br>
            <a:r>
              <a:rPr lang="en-GB" sz="2800" dirty="0" smtClean="0"/>
              <a:t>per race, per prediction model.</a:t>
            </a:r>
          </a:p>
          <a:p>
            <a:r>
              <a:rPr lang="en-GB" sz="2800" dirty="0" smtClean="0"/>
              <a:t>However, </a:t>
            </a:r>
            <a:r>
              <a:rPr lang="en-DK" sz="2800" dirty="0" smtClean="0"/>
              <a:t>…</a:t>
            </a:r>
            <a:endParaRPr lang="en-GB" sz="2800" dirty="0" smtClean="0"/>
          </a:p>
        </p:txBody>
      </p:sp>
    </p:spTree>
    <p:extLst>
      <p:ext uri="{BB962C8B-B14F-4D97-AF65-F5344CB8AC3E}">
        <p14:creationId xmlns:p14="http://schemas.microsoft.com/office/powerpoint/2010/main" val="3763685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22392" y="304800"/>
            <a:ext cx="8866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2800" dirty="0" smtClean="0"/>
              <a:t>…</a:t>
            </a:r>
            <a:r>
              <a:rPr lang="en-US" sz="2800" dirty="0" smtClean="0"/>
              <a:t> </a:t>
            </a:r>
            <a:r>
              <a:rPr lang="en-GB" sz="2800" dirty="0" smtClean="0"/>
              <a:t>Prediction models predict in different time-windows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3360" y="1427018"/>
            <a:ext cx="2568332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FRAMINGHAM</a:t>
            </a:r>
          </a:p>
          <a:p>
            <a:endParaRPr lang="en-GB" sz="2800" dirty="0" smtClean="0"/>
          </a:p>
          <a:p>
            <a:r>
              <a:rPr lang="en-GB" sz="2800" dirty="0"/>
              <a:t>SAN ANTONIO</a:t>
            </a:r>
          </a:p>
          <a:p>
            <a:endParaRPr lang="en-GB" sz="2800" dirty="0" smtClean="0"/>
          </a:p>
          <a:p>
            <a:endParaRPr lang="en-GB" sz="2800" dirty="0" smtClean="0"/>
          </a:p>
          <a:p>
            <a:r>
              <a:rPr lang="en-GB" sz="2800" dirty="0"/>
              <a:t>DESIR</a:t>
            </a:r>
          </a:p>
          <a:p>
            <a:endParaRPr lang="en-GB" sz="2800" dirty="0" smtClean="0"/>
          </a:p>
          <a:p>
            <a:r>
              <a:rPr lang="en-GB" sz="2800" dirty="0" smtClean="0"/>
              <a:t>ARIC</a:t>
            </a:r>
          </a:p>
          <a:p>
            <a:endParaRPr lang="en-GB" sz="2800" dirty="0" smtClean="0"/>
          </a:p>
          <a:p>
            <a:endParaRPr lang="en-GB" sz="2800" dirty="0"/>
          </a:p>
          <a:p>
            <a:r>
              <a:rPr lang="en-GB" sz="2800" dirty="0" smtClean="0"/>
              <a:t>EGATS</a:t>
            </a:r>
          </a:p>
          <a:p>
            <a:endParaRPr lang="en-GB" sz="2800" dirty="0"/>
          </a:p>
          <a:p>
            <a:endParaRPr lang="en-GB" sz="2800" dirty="0"/>
          </a:p>
        </p:txBody>
      </p:sp>
      <p:sp>
        <p:nvSpPr>
          <p:cNvPr id="5" name="Right Brace 4"/>
          <p:cNvSpPr/>
          <p:nvPr/>
        </p:nvSpPr>
        <p:spPr>
          <a:xfrm>
            <a:off x="3779696" y="1293091"/>
            <a:ext cx="501527" cy="1644583"/>
          </a:xfrm>
          <a:prstGeom prst="rightBrace">
            <a:avLst>
              <a:gd name="adj1" fmla="val 188375"/>
              <a:gd name="adj2" fmla="val 47544"/>
            </a:avLst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4966204" y="1853772"/>
            <a:ext cx="1552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 smtClean="0"/>
              <a:t>8-yr T2D</a:t>
            </a:r>
          </a:p>
        </p:txBody>
      </p:sp>
      <p:sp>
        <p:nvSpPr>
          <p:cNvPr id="7" name="Right Brace 6"/>
          <p:cNvSpPr/>
          <p:nvPr/>
        </p:nvSpPr>
        <p:spPr>
          <a:xfrm>
            <a:off x="2371151" y="3338946"/>
            <a:ext cx="501527" cy="1644583"/>
          </a:xfrm>
          <a:prstGeom prst="rightBrace">
            <a:avLst>
              <a:gd name="adj1" fmla="val 188375"/>
              <a:gd name="adj2" fmla="val 47544"/>
            </a:avLst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557659" y="3899627"/>
            <a:ext cx="1552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/>
              <a:t>9</a:t>
            </a:r>
            <a:r>
              <a:rPr lang="en-GB" sz="2800" dirty="0" smtClean="0"/>
              <a:t>-yr T2D</a:t>
            </a:r>
          </a:p>
        </p:txBody>
      </p:sp>
      <p:sp>
        <p:nvSpPr>
          <p:cNvPr id="9" name="Right Brace 8"/>
          <p:cNvSpPr/>
          <p:nvPr/>
        </p:nvSpPr>
        <p:spPr>
          <a:xfrm>
            <a:off x="2371151" y="5642354"/>
            <a:ext cx="409164" cy="627472"/>
          </a:xfrm>
          <a:prstGeom prst="rightBrace">
            <a:avLst>
              <a:gd name="adj1" fmla="val 36455"/>
              <a:gd name="adj2" fmla="val 47544"/>
            </a:avLst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3230757" y="5694480"/>
            <a:ext cx="2205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12-yr T2D</a:t>
            </a:r>
          </a:p>
        </p:txBody>
      </p:sp>
    </p:spTree>
    <p:extLst>
      <p:ext uri="{BB962C8B-B14F-4D97-AF65-F5344CB8AC3E}">
        <p14:creationId xmlns:p14="http://schemas.microsoft.com/office/powerpoint/2010/main" val="3071050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36591" y="304800"/>
            <a:ext cx="823815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 smtClean="0"/>
              <a:t>So how do we compare</a:t>
            </a:r>
          </a:p>
          <a:p>
            <a:pPr algn="ctr"/>
            <a:r>
              <a:rPr lang="en-GB" sz="2800" dirty="0" smtClean="0">
                <a:solidFill>
                  <a:srgbClr val="FF0000"/>
                </a:solidFill>
              </a:rPr>
              <a:t>Incidence rates: </a:t>
            </a:r>
            <a:r>
              <a:rPr lang="en-GB" sz="2800" dirty="0">
                <a:solidFill>
                  <a:srgbClr val="FF0000"/>
                </a:solidFill>
              </a:rPr>
              <a:t>rate per 1000 </a:t>
            </a:r>
            <a:r>
              <a:rPr lang="en-GB" sz="2800" dirty="0" smtClean="0">
                <a:solidFill>
                  <a:srgbClr val="FF0000"/>
                </a:solidFill>
              </a:rPr>
              <a:t>individuals</a:t>
            </a:r>
            <a:r>
              <a:rPr lang="en-GB" sz="2800" dirty="0" smtClean="0"/>
              <a:t> </a:t>
            </a:r>
          </a:p>
          <a:p>
            <a:pPr algn="ctr"/>
            <a:r>
              <a:rPr lang="en-GB" sz="2800" dirty="0" smtClean="0">
                <a:solidFill>
                  <a:srgbClr val="FF0000"/>
                </a:solidFill>
              </a:rPr>
              <a:t>With average predicted probabilities: % population</a:t>
            </a:r>
          </a:p>
          <a:p>
            <a:pPr algn="ctr"/>
            <a:r>
              <a:rPr lang="en-GB" sz="2800" dirty="0" smtClean="0"/>
              <a:t>My approach: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8559" y="2673927"/>
            <a:ext cx="498566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FRAMINGHAM </a:t>
            </a:r>
            <a:r>
              <a:rPr lang="en-DK" sz="2800" dirty="0" smtClean="0"/>
              <a:t>–</a:t>
            </a:r>
            <a:r>
              <a:rPr lang="en-GB" sz="2800" dirty="0" smtClean="0"/>
              <a:t> 8 year model</a:t>
            </a:r>
            <a:endParaRPr lang="en-GB" sz="2800" dirty="0"/>
          </a:p>
          <a:p>
            <a:endParaRPr lang="en-GB" sz="2800" dirty="0" smtClean="0"/>
          </a:p>
          <a:p>
            <a:r>
              <a:rPr lang="en-GB" sz="2800" dirty="0" smtClean="0"/>
              <a:t>First cohort: 1999 </a:t>
            </a:r>
            <a:r>
              <a:rPr lang="en-DK" sz="2800" dirty="0" smtClean="0">
                <a:sym typeface="Wingdings" panose="05000000000000000000" pitchFamily="2" charset="2"/>
              </a:rPr>
              <a:t></a:t>
            </a:r>
            <a:r>
              <a:rPr lang="en-US" sz="2800" dirty="0" smtClean="0">
                <a:sym typeface="Wingdings" panose="05000000000000000000" pitchFamily="2" charset="2"/>
              </a:rPr>
              <a:t> 2007</a:t>
            </a:r>
            <a:endParaRPr lang="en-GB" sz="2800" dirty="0" smtClean="0"/>
          </a:p>
          <a:p>
            <a:r>
              <a:rPr lang="en-GB" sz="2800" dirty="0" smtClean="0"/>
              <a:t>Second cohort: 2001</a:t>
            </a:r>
            <a:r>
              <a:rPr lang="en-GB" sz="2800" dirty="0"/>
              <a:t> </a:t>
            </a:r>
            <a:r>
              <a:rPr lang="en-DK" sz="2800" dirty="0">
                <a:sym typeface="Wingdings" panose="05000000000000000000" pitchFamily="2" charset="2"/>
              </a:rPr>
              <a:t></a:t>
            </a:r>
            <a:r>
              <a:rPr lang="en-US" sz="2800" dirty="0">
                <a:sym typeface="Wingdings" panose="05000000000000000000" pitchFamily="2" charset="2"/>
              </a:rPr>
              <a:t> </a:t>
            </a:r>
            <a:r>
              <a:rPr lang="en-US" sz="2800" dirty="0" smtClean="0">
                <a:sym typeface="Wingdings" panose="05000000000000000000" pitchFamily="2" charset="2"/>
              </a:rPr>
              <a:t>2009</a:t>
            </a:r>
            <a:endParaRPr lang="en-GB" sz="2800" dirty="0" smtClean="0"/>
          </a:p>
          <a:p>
            <a:r>
              <a:rPr lang="en-GB" sz="2800" dirty="0" smtClean="0"/>
              <a:t>Third cohort: 2003</a:t>
            </a:r>
            <a:r>
              <a:rPr lang="en-GB" sz="2800" dirty="0"/>
              <a:t> </a:t>
            </a:r>
            <a:r>
              <a:rPr lang="en-DK" sz="2800" dirty="0">
                <a:sym typeface="Wingdings" panose="05000000000000000000" pitchFamily="2" charset="2"/>
              </a:rPr>
              <a:t></a:t>
            </a:r>
            <a:r>
              <a:rPr lang="en-US" sz="2800" dirty="0">
                <a:sym typeface="Wingdings" panose="05000000000000000000" pitchFamily="2" charset="2"/>
              </a:rPr>
              <a:t> </a:t>
            </a:r>
            <a:r>
              <a:rPr lang="en-US" sz="2800" dirty="0" smtClean="0">
                <a:sym typeface="Wingdings" panose="05000000000000000000" pitchFamily="2" charset="2"/>
              </a:rPr>
              <a:t>20011</a:t>
            </a:r>
            <a:endParaRPr lang="en-GB" sz="2800" dirty="0" smtClean="0"/>
          </a:p>
          <a:p>
            <a:r>
              <a:rPr lang="en-GB" sz="2800" dirty="0" smtClean="0"/>
              <a:t>.</a:t>
            </a:r>
          </a:p>
          <a:p>
            <a:r>
              <a:rPr lang="en-GB" sz="2800" dirty="0" smtClean="0"/>
              <a:t>.</a:t>
            </a:r>
          </a:p>
          <a:p>
            <a:r>
              <a:rPr lang="en-GB" sz="2800" dirty="0" smtClean="0"/>
              <a:t>.</a:t>
            </a:r>
          </a:p>
          <a:p>
            <a:r>
              <a:rPr lang="en-GB" sz="2800" dirty="0" smtClean="0"/>
              <a:t>Last cohort: 2017</a:t>
            </a:r>
            <a:r>
              <a:rPr lang="en-GB" sz="2800" dirty="0"/>
              <a:t> </a:t>
            </a:r>
            <a:r>
              <a:rPr lang="en-DK" sz="2800" dirty="0">
                <a:sym typeface="Wingdings" panose="05000000000000000000" pitchFamily="2" charset="2"/>
              </a:rPr>
              <a:t></a:t>
            </a:r>
            <a:r>
              <a:rPr lang="en-US" sz="2800" dirty="0">
                <a:sym typeface="Wingdings" panose="05000000000000000000" pitchFamily="2" charset="2"/>
              </a:rPr>
              <a:t> </a:t>
            </a:r>
            <a:r>
              <a:rPr lang="en-US" sz="2800" dirty="0" smtClean="0">
                <a:sym typeface="Wingdings" panose="05000000000000000000" pitchFamily="2" charset="2"/>
              </a:rPr>
              <a:t>2025</a:t>
            </a:r>
            <a:endParaRPr lang="en-GB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752450" y="4124037"/>
            <a:ext cx="480224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/>
              <a:t>The number we obtain per cohort reflects the percentage of population developing T2D in 8 years.</a:t>
            </a:r>
            <a:endParaRPr lang="en-GB" sz="2800" i="1" dirty="0"/>
          </a:p>
        </p:txBody>
      </p:sp>
    </p:spTree>
    <p:extLst>
      <p:ext uri="{BB962C8B-B14F-4D97-AF65-F5344CB8AC3E}">
        <p14:creationId xmlns:p14="http://schemas.microsoft.com/office/powerpoint/2010/main" val="594343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4740" r="68640"/>
          <a:stretch/>
        </p:blipFill>
        <p:spPr>
          <a:xfrm>
            <a:off x="232189" y="1754908"/>
            <a:ext cx="1679738" cy="4961727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175490" y="2050472"/>
            <a:ext cx="1810328" cy="195811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3685121" y="212895"/>
            <a:ext cx="49856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FRAMINGHAM </a:t>
            </a:r>
            <a:r>
              <a:rPr lang="en-DK" sz="2800" dirty="0" smtClean="0"/>
              <a:t>–</a:t>
            </a:r>
            <a:r>
              <a:rPr lang="en-GB" sz="2800" dirty="0" smtClean="0"/>
              <a:t> 8 year model</a:t>
            </a:r>
          </a:p>
          <a:p>
            <a:r>
              <a:rPr lang="en-GB" sz="2800" dirty="0" smtClean="0"/>
              <a:t>First cohort: 1999 </a:t>
            </a:r>
            <a:r>
              <a:rPr lang="en-DK" sz="2800" dirty="0" smtClean="0">
                <a:sym typeface="Wingdings" panose="05000000000000000000" pitchFamily="2" charset="2"/>
              </a:rPr>
              <a:t></a:t>
            </a:r>
            <a:r>
              <a:rPr lang="en-US" sz="2800" dirty="0" smtClean="0">
                <a:sym typeface="Wingdings" panose="05000000000000000000" pitchFamily="2" charset="2"/>
              </a:rPr>
              <a:t> 2007</a:t>
            </a:r>
            <a:endParaRPr lang="en-GB" sz="2800" dirty="0" smtClean="0"/>
          </a:p>
        </p:txBody>
      </p:sp>
      <p:sp>
        <p:nvSpPr>
          <p:cNvPr id="5" name="Oval 4"/>
          <p:cNvSpPr/>
          <p:nvPr/>
        </p:nvSpPr>
        <p:spPr>
          <a:xfrm>
            <a:off x="6493164" y="1427079"/>
            <a:ext cx="4073237" cy="283556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4557263" y="3493594"/>
            <a:ext cx="1944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% remain healthy</a:t>
            </a:r>
            <a:endParaRPr lang="en-GB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41339"/>
          <a:stretch/>
        </p:blipFill>
        <p:spPr>
          <a:xfrm>
            <a:off x="2346037" y="2050472"/>
            <a:ext cx="643045" cy="195811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042517" y="2844861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K" dirty="0">
                <a:sym typeface="Wingdings" panose="05000000000000000000" pitchFamily="2" charset="2"/>
              </a:rPr>
              <a:t>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3043220" y="2844861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K" dirty="0">
                <a:sym typeface="Wingdings" panose="05000000000000000000" pitchFamily="2" charset="2"/>
              </a:rPr>
              <a:t>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19919"/>
          <a:stretch/>
        </p:blipFill>
        <p:spPr>
          <a:xfrm>
            <a:off x="3453910" y="2050472"/>
            <a:ext cx="656711" cy="195811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20450" y="1681140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T2D</a:t>
            </a:r>
            <a:endParaRPr lang="en-GB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3349301" y="1681201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T2D</a:t>
            </a:r>
            <a:endParaRPr lang="en-GB" dirty="0" smtClean="0"/>
          </a:p>
        </p:txBody>
      </p:sp>
      <p:sp>
        <p:nvSpPr>
          <p:cNvPr id="16" name="Oval 15"/>
          <p:cNvSpPr/>
          <p:nvPr/>
        </p:nvSpPr>
        <p:spPr>
          <a:xfrm>
            <a:off x="6486592" y="1593333"/>
            <a:ext cx="3932028" cy="247765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6486592" y="1745733"/>
            <a:ext cx="3784246" cy="219363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6493164" y="1823087"/>
            <a:ext cx="3631846" cy="201814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6486592" y="1870971"/>
            <a:ext cx="3486018" cy="195695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6486592" y="1892664"/>
            <a:ext cx="3197737" cy="187899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6486592" y="1962665"/>
            <a:ext cx="2976064" cy="175806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5929747" y="2978788"/>
            <a:ext cx="1209964" cy="14362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9405997" y="3446074"/>
            <a:ext cx="591660" cy="16331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5"/>
          <a:srcRect l="19919"/>
          <a:stretch/>
        </p:blipFill>
        <p:spPr>
          <a:xfrm>
            <a:off x="5148003" y="4659744"/>
            <a:ext cx="656711" cy="195811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105000" y="5346411"/>
            <a:ext cx="1162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Prod(</a:t>
            </a:r>
            <a:endParaRPr lang="en-GB" sz="3200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5764435" y="5346410"/>
            <a:ext cx="3080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)</a:t>
            </a:r>
            <a:endParaRPr lang="en-GB" sz="3200" dirty="0" smtClean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/>
          <a:srcRect l="19919"/>
          <a:stretch/>
        </p:blipFill>
        <p:spPr>
          <a:xfrm>
            <a:off x="10566401" y="4659744"/>
            <a:ext cx="656711" cy="195811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9061809" y="5346410"/>
            <a:ext cx="1659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1- Prod(</a:t>
            </a:r>
            <a:endParaRPr lang="en-GB" sz="3200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11182833" y="5346410"/>
            <a:ext cx="3080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)</a:t>
            </a:r>
            <a:endParaRPr lang="en-GB" sz="3200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5476808" y="1376401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 population</a:t>
            </a:r>
            <a:endParaRPr lang="en-GB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9972610" y="3918587"/>
            <a:ext cx="2212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% developed T2D</a:t>
            </a:r>
            <a:br>
              <a:rPr lang="en-US" dirty="0" smtClean="0"/>
            </a:br>
            <a:r>
              <a:rPr lang="en-US" dirty="0" smtClean="0"/>
              <a:t>in 8-yr time window</a:t>
            </a:r>
            <a:endParaRPr lang="en-GB" dirty="0" smtClean="0"/>
          </a:p>
        </p:txBody>
      </p:sp>
      <p:sp>
        <p:nvSpPr>
          <p:cNvPr id="36" name="Oval 35"/>
          <p:cNvSpPr/>
          <p:nvPr/>
        </p:nvSpPr>
        <p:spPr>
          <a:xfrm>
            <a:off x="6499363" y="1905693"/>
            <a:ext cx="3333618" cy="187899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55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68663" y="304800"/>
            <a:ext cx="21739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Framingham</a:t>
            </a:r>
            <a:endParaRPr lang="en-GB" sz="2800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59" y="828020"/>
            <a:ext cx="108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7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68663" y="304800"/>
            <a:ext cx="21739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Framingham</a:t>
            </a:r>
            <a:endParaRPr lang="en-GB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59" y="828020"/>
            <a:ext cx="108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5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92710" y="304800"/>
            <a:ext cx="2125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San Antonio</a:t>
            </a:r>
            <a:endParaRPr lang="en-GB" sz="2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61" y="828020"/>
            <a:ext cx="108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92710" y="304800"/>
            <a:ext cx="2125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San Antonio</a:t>
            </a:r>
            <a:endParaRPr lang="en-GB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61" y="828020"/>
            <a:ext cx="108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3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BBC4C104-08D1-48E4-B555-304674CA3A70}" vid="{B06BF32A-D246-4A7E-93D3-EE23D73D28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212</Words>
  <Application>Microsoft Office PowerPoint</Application>
  <PresentationFormat>Widescreen</PresentationFormat>
  <Paragraphs>82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Microsoft New Tai Lue</vt:lpstr>
      <vt:lpstr>Times New Roman</vt:lpstr>
      <vt:lpstr>Wingdings</vt:lpstr>
      <vt:lpstr>Brugerdefineret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2022-01-11T11:53:39Z</dcterms:created>
  <dcterms:modified xsi:type="dcterms:W3CDTF">2022-01-11T13:21:13Z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SD_DocumentLanguage">
    <vt:lpwstr>da-DK</vt:lpwstr>
  </property>
</Properties>
</file>